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  <p:embeddedFont>
      <p:font typeface="29LT Bukra Wide" charset="1" panose="020B0507040000000004"/>
      <p:regular r:id="rId27"/>
    </p:embeddedFont>
    <p:embeddedFont>
      <p:font typeface="29LT Bukra Wide Bold" charset="1" panose="020B0807040000000004"/>
      <p:regular r:id="rId28"/>
    </p:embeddedFont>
    <p:embeddedFont>
      <p:font typeface="29LT Bukra Wide Italics" charset="1" panose="020B0507040000000004"/>
      <p:regular r:id="rId29"/>
    </p:embeddedFont>
    <p:embeddedFont>
      <p:font typeface="29LT Bukra Wide Bold Italics" charset="1" panose="020B0807040000000004"/>
      <p:regular r:id="rId30"/>
    </p:embeddedFont>
    <p:embeddedFont>
      <p:font typeface="29LT Bukra Wide Thin" charset="1" panose="020B0207040000000004"/>
      <p:regular r:id="rId31"/>
    </p:embeddedFont>
    <p:embeddedFont>
      <p:font typeface="29LT Bukra Wide Thin Italics" charset="1" panose="020B0207040000000004"/>
      <p:regular r:id="rId32"/>
    </p:embeddedFont>
    <p:embeddedFont>
      <p:font typeface="29LT Bukra Wide Extra-Light" charset="1" panose="020B0307040000000004"/>
      <p:regular r:id="rId33"/>
    </p:embeddedFont>
    <p:embeddedFont>
      <p:font typeface="29LT Bukra Wide Extra-Light Italics" charset="1" panose="020B0307040000000004"/>
      <p:regular r:id="rId34"/>
    </p:embeddedFont>
    <p:embeddedFont>
      <p:font typeface="29LT Bukra Wide Light" charset="1" panose="020B0407040000000004"/>
      <p:regular r:id="rId35"/>
    </p:embeddedFont>
    <p:embeddedFont>
      <p:font typeface="29LT Bukra Wide Light Italics" charset="1" panose="020B0407040000000004"/>
      <p:regular r:id="rId36"/>
    </p:embeddedFont>
    <p:embeddedFont>
      <p:font typeface="29LT Bukra Wide Medium" charset="1" panose="020B0607040000000004"/>
      <p:regular r:id="rId37"/>
    </p:embeddedFont>
    <p:embeddedFont>
      <p:font typeface="29LT Bukra Wide Medium Italics" charset="1" panose="020B0607040000000004"/>
      <p:regular r:id="rId38"/>
    </p:embeddedFont>
    <p:embeddedFont>
      <p:font typeface="29LT Bukra Wide Semi-Bold" charset="1" panose="020B0707040000000004"/>
      <p:regular r:id="rId39"/>
    </p:embeddedFont>
    <p:embeddedFont>
      <p:font typeface="29LT Bukra Wide Semi-Bold Italics" charset="1" panose="020B0707040000000004"/>
      <p:regular r:id="rId40"/>
    </p:embeddedFont>
    <p:embeddedFont>
      <p:font typeface="29LT Bukra Wide Ultra-Bold" charset="1" panose="020B0907040000000004"/>
      <p:regular r:id="rId41"/>
    </p:embeddedFont>
    <p:embeddedFont>
      <p:font typeface="29LT Bukra Wide Ultra-Bold Italics" charset="1" panose="020B0907040000000004"/>
      <p:regular r:id="rId42"/>
    </p:embeddedFont>
    <p:embeddedFont>
      <p:font typeface="29LT Bukra Wide Heavy" charset="1" panose="020B0A07040000000004"/>
      <p:regular r:id="rId43"/>
    </p:embeddedFont>
    <p:embeddedFont>
      <p:font typeface="29LT Bukra Wide Heavy Italics" charset="1" panose="020B0A070400000000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facebook.com/asociacionimplic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95530" y="-2768692"/>
            <a:ext cx="9041680" cy="7348420"/>
          </a:xfrm>
          <a:custGeom>
            <a:avLst/>
            <a:gdLst/>
            <a:ahLst/>
            <a:cxnLst/>
            <a:rect r="r" b="b" t="t" l="l"/>
            <a:pathLst>
              <a:path h="7348420" w="9041680">
                <a:moveTo>
                  <a:pt x="0" y="0"/>
                </a:moveTo>
                <a:lnTo>
                  <a:pt x="9041680" y="0"/>
                </a:lnTo>
                <a:lnTo>
                  <a:pt x="9041680" y="7348419"/>
                </a:lnTo>
                <a:lnTo>
                  <a:pt x="0" y="734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29579">
            <a:off x="12561076" y="-1492220"/>
            <a:ext cx="10244513" cy="8325995"/>
          </a:xfrm>
          <a:custGeom>
            <a:avLst/>
            <a:gdLst/>
            <a:ahLst/>
            <a:cxnLst/>
            <a:rect r="r" b="b" t="t" l="l"/>
            <a:pathLst>
              <a:path h="8325995" w="10244513">
                <a:moveTo>
                  <a:pt x="0" y="0"/>
                </a:moveTo>
                <a:lnTo>
                  <a:pt x="10244513" y="0"/>
                </a:lnTo>
                <a:lnTo>
                  <a:pt x="10244513" y="8325995"/>
                </a:lnTo>
                <a:lnTo>
                  <a:pt x="0" y="8325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537884">
            <a:off x="8432666" y="478584"/>
            <a:ext cx="1424880" cy="1396682"/>
          </a:xfrm>
          <a:custGeom>
            <a:avLst/>
            <a:gdLst/>
            <a:ahLst/>
            <a:cxnLst/>
            <a:rect r="r" b="b" t="t" l="l"/>
            <a:pathLst>
              <a:path h="1396682" w="1424880">
                <a:moveTo>
                  <a:pt x="0" y="0"/>
                </a:moveTo>
                <a:lnTo>
                  <a:pt x="1424880" y="0"/>
                </a:lnTo>
                <a:lnTo>
                  <a:pt x="1424880" y="1396682"/>
                </a:lnTo>
                <a:lnTo>
                  <a:pt x="0" y="139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09" r="0" b="-10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4862" y="2113471"/>
            <a:ext cx="3955717" cy="4672107"/>
          </a:xfrm>
          <a:custGeom>
            <a:avLst/>
            <a:gdLst/>
            <a:ahLst/>
            <a:cxnLst/>
            <a:rect r="r" b="b" t="t" l="l"/>
            <a:pathLst>
              <a:path h="4672107" w="3955717">
                <a:moveTo>
                  <a:pt x="0" y="0"/>
                </a:moveTo>
                <a:lnTo>
                  <a:pt x="3955717" y="0"/>
                </a:lnTo>
                <a:lnTo>
                  <a:pt x="3955717" y="4672106"/>
                </a:lnTo>
                <a:lnTo>
                  <a:pt x="0" y="4672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48079" y="2392124"/>
            <a:ext cx="4007270" cy="4114800"/>
          </a:xfrm>
          <a:custGeom>
            <a:avLst/>
            <a:gdLst/>
            <a:ahLst/>
            <a:cxnLst/>
            <a:rect r="r" b="b" t="t" l="l"/>
            <a:pathLst>
              <a:path h="4114800" w="4007270">
                <a:moveTo>
                  <a:pt x="0" y="0"/>
                </a:moveTo>
                <a:lnTo>
                  <a:pt x="4007270" y="0"/>
                </a:lnTo>
                <a:lnTo>
                  <a:pt x="40072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903353" y="8682454"/>
            <a:ext cx="20094706" cy="105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6"/>
              </a:lnSpc>
            </a:pPr>
            <a:r>
              <a:rPr lang="en-US" sz="2804" spc="190">
                <a:solidFill>
                  <a:srgbClr val="4ADEDD"/>
                </a:solidFill>
                <a:latin typeface="Garet"/>
              </a:rPr>
              <a:t>Grupo 1 TEA</a:t>
            </a:r>
          </a:p>
          <a:p>
            <a:pPr algn="ctr">
              <a:lnSpc>
                <a:spcPts val="4346"/>
              </a:lnSpc>
            </a:pPr>
            <a:r>
              <a:rPr lang="en-US" sz="2804" spc="190">
                <a:solidFill>
                  <a:srgbClr val="FFFFFF"/>
                </a:solidFill>
                <a:latin typeface="Garet"/>
              </a:rPr>
              <a:t>Pablo Gutiérrez, Roberto Carrascoso, Geremy Ochoa, Iván Algaba y Sergio Paniagua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94705" y="3795420"/>
            <a:ext cx="700802" cy="155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29LT Bukra Wide"/>
              </a:rPr>
              <a:t>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7224" y="6259274"/>
            <a:ext cx="5888980" cy="129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>
                <a:solidFill>
                  <a:srgbClr val="FD7E00"/>
                </a:solidFill>
                <a:latin typeface="29LT Bukra Wide"/>
              </a:rPr>
              <a:t>T</a:t>
            </a:r>
            <a:r>
              <a:rPr lang="en-US" sz="4599">
                <a:solidFill>
                  <a:srgbClr val="1CFD00"/>
                </a:solidFill>
                <a:latin typeface="29LT Bukra Wide"/>
              </a:rPr>
              <a:t>e</a:t>
            </a:r>
            <a:r>
              <a:rPr lang="en-US" sz="4599">
                <a:solidFill>
                  <a:srgbClr val="FD0000"/>
                </a:solidFill>
                <a:latin typeface="29LT Bukra Wide"/>
              </a:rPr>
              <a:t>a</a:t>
            </a:r>
            <a:r>
              <a:rPr lang="en-US" sz="4599">
                <a:solidFill>
                  <a:srgbClr val="006DFF"/>
                </a:solidFill>
                <a:latin typeface="29LT Bukra Wide"/>
              </a:rPr>
              <a:t>Touch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29LT Bukra Wide"/>
              </a:rPr>
              <a:t>COMUNICACIÓN AL ALCANCE DE TODOS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22281">
            <a:off x="-4049294" y="-2143572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07777">
            <a:off x="16149749" y="-1568105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10252" y="2902204"/>
            <a:ext cx="14467496" cy="635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031"/>
              </a:lnSpc>
              <a:buAutoNum type="arabicPeriod" startAt="1"/>
            </a:pPr>
            <a:r>
              <a:rPr lang="en-US" sz="3399" spc="47" u="sng">
                <a:solidFill>
                  <a:srgbClr val="FFFFFF"/>
                </a:solidFill>
                <a:latin typeface="Open Sans"/>
              </a:rPr>
              <a:t>Problemas en la creación de la caja.</a:t>
            </a:r>
          </a:p>
          <a:p>
            <a:pPr marL="1468119" indent="-489373" lvl="2">
              <a:lnSpc>
                <a:spcPts val="5031"/>
              </a:lnSpc>
              <a:buFont typeface="Arial"/>
              <a:buChar char="⚬"/>
            </a:pPr>
            <a:r>
              <a:rPr lang="en-US" sz="3399" spc="47">
                <a:solidFill>
                  <a:srgbClr val="FFFFFF"/>
                </a:solidFill>
                <a:latin typeface="Open Sans"/>
              </a:rPr>
              <a:t>El modelo inicial de la caja tenía esquinas redondeadas, mientras ibamos creando el proyecto no lo veíamos viable, hasta que se presentó el momento de ensamblarla y nuestras esquinas no doblarón bien, con lo cual creamos una caja con esquinas rectas.</a:t>
            </a:r>
          </a:p>
          <a:p>
            <a:pPr marL="734059" indent="-367030" lvl="1">
              <a:lnSpc>
                <a:spcPts val="5031"/>
              </a:lnSpc>
              <a:buAutoNum type="arabicPeriod" startAt="1"/>
            </a:pPr>
            <a:r>
              <a:rPr lang="en-US" sz="3399" spc="47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399" spc="47" u="sng">
                <a:solidFill>
                  <a:srgbClr val="FFFFFF"/>
                </a:solidFill>
                <a:latin typeface="Open Sans"/>
              </a:rPr>
              <a:t>Problemas en la creación de la App.</a:t>
            </a:r>
          </a:p>
          <a:p>
            <a:pPr marL="1468119" indent="-489373" lvl="2">
              <a:lnSpc>
                <a:spcPts val="5031"/>
              </a:lnSpc>
              <a:buFont typeface="Arial"/>
              <a:buChar char="⚬"/>
            </a:pPr>
            <a:r>
              <a:rPr lang="en-US" sz="3399" spc="47">
                <a:solidFill>
                  <a:srgbClr val="FFFFFF"/>
                </a:solidFill>
                <a:latin typeface="Open Sans"/>
              </a:rPr>
              <a:t>Al principio no recibíamos datos de Arduino en la App con lo cual no nos funcionaba, con la busqueda adecuada conseguímos hacer que funcionase.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76371" y="4452679"/>
            <a:ext cx="1040681" cy="1040681"/>
          </a:xfrm>
          <a:custGeom>
            <a:avLst/>
            <a:gdLst/>
            <a:ahLst/>
            <a:cxnLst/>
            <a:rect r="r" b="b" t="t" l="l"/>
            <a:pathLst>
              <a:path h="1040681" w="1040681">
                <a:moveTo>
                  <a:pt x="0" y="0"/>
                </a:moveTo>
                <a:lnTo>
                  <a:pt x="1040682" y="0"/>
                </a:lnTo>
                <a:lnTo>
                  <a:pt x="1040682" y="1040681"/>
                </a:lnTo>
                <a:lnTo>
                  <a:pt x="0" y="1040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39680" y="2159619"/>
            <a:ext cx="631426" cy="1046036"/>
          </a:xfrm>
          <a:custGeom>
            <a:avLst/>
            <a:gdLst/>
            <a:ahLst/>
            <a:cxnLst/>
            <a:rect r="r" b="b" t="t" l="l"/>
            <a:pathLst>
              <a:path h="1046036" w="631426">
                <a:moveTo>
                  <a:pt x="0" y="0"/>
                </a:moveTo>
                <a:lnTo>
                  <a:pt x="631426" y="0"/>
                </a:lnTo>
                <a:lnTo>
                  <a:pt x="631426" y="1046036"/>
                </a:lnTo>
                <a:lnTo>
                  <a:pt x="0" y="1046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507808"/>
            <a:ext cx="1181484" cy="1199310"/>
          </a:xfrm>
          <a:custGeom>
            <a:avLst/>
            <a:gdLst/>
            <a:ahLst/>
            <a:cxnLst/>
            <a:rect r="r" b="b" t="t" l="l"/>
            <a:pathLst>
              <a:path h="1199310" w="1181484">
                <a:moveTo>
                  <a:pt x="0" y="0"/>
                </a:moveTo>
                <a:lnTo>
                  <a:pt x="1181484" y="0"/>
                </a:lnTo>
                <a:lnTo>
                  <a:pt x="1181484" y="1199310"/>
                </a:lnTo>
                <a:lnTo>
                  <a:pt x="0" y="1199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87925" y="5338796"/>
            <a:ext cx="1142750" cy="1072107"/>
          </a:xfrm>
          <a:custGeom>
            <a:avLst/>
            <a:gdLst/>
            <a:ahLst/>
            <a:cxnLst/>
            <a:rect r="r" b="b" t="t" l="l"/>
            <a:pathLst>
              <a:path h="1072107" w="1142750">
                <a:moveTo>
                  <a:pt x="0" y="0"/>
                </a:moveTo>
                <a:lnTo>
                  <a:pt x="1142750" y="0"/>
                </a:lnTo>
                <a:lnTo>
                  <a:pt x="1142750" y="1072107"/>
                </a:lnTo>
                <a:lnTo>
                  <a:pt x="0" y="10721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2101" y="487218"/>
            <a:ext cx="13483798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65">
                <a:solidFill>
                  <a:srgbClr val="FFFFFF"/>
                </a:solidFill>
                <a:latin typeface="29LT Bukra Wide Bold"/>
              </a:rPr>
              <a:t>PROBLEMAS ENCONTRADOS Y SU SOLUCIÓN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6447410">
            <a:off x="14854036" y="6661495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22281">
            <a:off x="-4049294" y="-2143572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07777">
            <a:off x="16009496" y="-1568105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48339" y="2331202"/>
            <a:ext cx="15654438" cy="68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Nuevos materiales en el desarrollo.</a:t>
            </a:r>
          </a:p>
          <a:p>
            <a:pPr marL="1468119" indent="-489373" lvl="2">
              <a:lnSpc>
                <a:spcPts val="5405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Con materiales como plásticos reciclados, tendríamos una caja mucho mas resistente y mucho más barata.</a:t>
            </a:r>
          </a:p>
          <a:p>
            <a:pPr marL="734059" indent="-367030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Tarjetas como una Raspberry Pi 5</a:t>
            </a:r>
          </a:p>
          <a:p>
            <a:pPr marL="1468119" indent="-489373" lvl="2">
              <a:lnSpc>
                <a:spcPts val="5405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Gracias a esta tarjeta podemos conectarnos al WiFi, añadir pantallas en los agujeros de los pictogramas.</a:t>
            </a:r>
          </a:p>
          <a:p>
            <a:pPr marL="734059" indent="-367030" lvl="1">
              <a:lnSpc>
                <a:spcPts val="540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Crear una aplicación mucho mas sofisticada.</a:t>
            </a:r>
          </a:p>
          <a:p>
            <a:pPr marL="1468119" indent="-489373" lvl="2">
              <a:lnSpc>
                <a:spcPts val="5405"/>
              </a:lnSpc>
              <a:buFont typeface="Arial"/>
              <a:buChar char="⚬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Con una App de este tipo podríamos crear muchas mas funcionalidades personalizables que darían infinidad de posibilidades a gente con TEA.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674854" y="528362"/>
            <a:ext cx="1562385" cy="1488527"/>
          </a:xfrm>
          <a:custGeom>
            <a:avLst/>
            <a:gdLst/>
            <a:ahLst/>
            <a:cxnLst/>
            <a:rect r="r" b="b" t="t" l="l"/>
            <a:pathLst>
              <a:path h="1488527" w="1562385">
                <a:moveTo>
                  <a:pt x="0" y="0"/>
                </a:moveTo>
                <a:lnTo>
                  <a:pt x="1562386" y="0"/>
                </a:lnTo>
                <a:lnTo>
                  <a:pt x="1562386" y="1488527"/>
                </a:lnTo>
                <a:lnTo>
                  <a:pt x="0" y="1488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4710" y="355285"/>
            <a:ext cx="1346830" cy="1346830"/>
          </a:xfrm>
          <a:custGeom>
            <a:avLst/>
            <a:gdLst/>
            <a:ahLst/>
            <a:cxnLst/>
            <a:rect r="r" b="b" t="t" l="l"/>
            <a:pathLst>
              <a:path h="1346830" w="1346830">
                <a:moveTo>
                  <a:pt x="0" y="0"/>
                </a:moveTo>
                <a:lnTo>
                  <a:pt x="1346830" y="0"/>
                </a:lnTo>
                <a:lnTo>
                  <a:pt x="1346830" y="1346830"/>
                </a:lnTo>
                <a:lnTo>
                  <a:pt x="0" y="1346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888208">
            <a:off x="-2099177" y="8822165"/>
            <a:ext cx="4984890" cy="4114800"/>
          </a:xfrm>
          <a:custGeom>
            <a:avLst/>
            <a:gdLst/>
            <a:ahLst/>
            <a:cxnLst/>
            <a:rect r="r" b="b" t="t" l="l"/>
            <a:pathLst>
              <a:path h="4114800" w="498489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0993" y="4452488"/>
            <a:ext cx="526090" cy="671962"/>
          </a:xfrm>
          <a:custGeom>
            <a:avLst/>
            <a:gdLst/>
            <a:ahLst/>
            <a:cxnLst/>
            <a:rect r="r" b="b" t="t" l="l"/>
            <a:pathLst>
              <a:path h="671962" w="526090">
                <a:moveTo>
                  <a:pt x="0" y="0"/>
                </a:moveTo>
                <a:lnTo>
                  <a:pt x="526090" y="0"/>
                </a:lnTo>
                <a:lnTo>
                  <a:pt x="526090" y="671962"/>
                </a:lnTo>
                <a:lnTo>
                  <a:pt x="0" y="671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70817" y="6453474"/>
            <a:ext cx="754712" cy="754712"/>
          </a:xfrm>
          <a:custGeom>
            <a:avLst/>
            <a:gdLst/>
            <a:ahLst/>
            <a:cxnLst/>
            <a:rect r="r" b="b" t="t" l="l"/>
            <a:pathLst>
              <a:path h="754712" w="754712">
                <a:moveTo>
                  <a:pt x="0" y="0"/>
                </a:moveTo>
                <a:lnTo>
                  <a:pt x="754712" y="0"/>
                </a:lnTo>
                <a:lnTo>
                  <a:pt x="754712" y="754713"/>
                </a:lnTo>
                <a:lnTo>
                  <a:pt x="0" y="7547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5992" y="2464552"/>
            <a:ext cx="653127" cy="653127"/>
          </a:xfrm>
          <a:custGeom>
            <a:avLst/>
            <a:gdLst/>
            <a:ahLst/>
            <a:cxnLst/>
            <a:rect r="r" b="b" t="t" l="l"/>
            <a:pathLst>
              <a:path h="653127" w="653127">
                <a:moveTo>
                  <a:pt x="0" y="0"/>
                </a:moveTo>
                <a:lnTo>
                  <a:pt x="653127" y="0"/>
                </a:lnTo>
                <a:lnTo>
                  <a:pt x="653127" y="653127"/>
                </a:lnTo>
                <a:lnTo>
                  <a:pt x="0" y="6531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784596" y="626513"/>
            <a:ext cx="10718809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65">
                <a:solidFill>
                  <a:srgbClr val="FFFFFF"/>
                </a:solidFill>
                <a:latin typeface="29LT Bukra Wide Bold"/>
              </a:rPr>
              <a:t>Propuestas de mejora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22281">
            <a:off x="-4049294" y="-2143572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07777">
            <a:off x="16149749" y="-1568105"/>
            <a:ext cx="5938639" cy="5193609"/>
          </a:xfrm>
          <a:custGeom>
            <a:avLst/>
            <a:gdLst/>
            <a:ahLst/>
            <a:cxnLst/>
            <a:rect r="r" b="b" t="t" l="l"/>
            <a:pathLst>
              <a:path h="5193609" w="5938639">
                <a:moveTo>
                  <a:pt x="0" y="0"/>
                </a:moveTo>
                <a:lnTo>
                  <a:pt x="5938639" y="0"/>
                </a:lnTo>
                <a:lnTo>
                  <a:pt x="5938639" y="5193610"/>
                </a:lnTo>
                <a:lnTo>
                  <a:pt x="0" y="51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710788">
            <a:off x="-3299109" y="6943447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6" y="0"/>
                </a:lnTo>
                <a:lnTo>
                  <a:pt x="12327596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7462" y="4316035"/>
            <a:ext cx="15113076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Agradecemos a la Asociación Implica y Javier Enríquez por toda la ayuda y los consejos que nos ha dado.</a:t>
            </a:r>
          </a:p>
          <a:p>
            <a:pPr algn="ctr">
              <a:lnSpc>
                <a:spcPts val="4759"/>
              </a:lnSpc>
            </a:pP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Agradecemos a David Moreno, Victor Ramos y Luis Padrino por toda la ayuda que nos han prestado y las dudas que nos han solucionado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87906" y="7003442"/>
            <a:ext cx="6102485" cy="5514428"/>
          </a:xfrm>
          <a:custGeom>
            <a:avLst/>
            <a:gdLst/>
            <a:ahLst/>
            <a:cxnLst/>
            <a:rect r="r" b="b" t="t" l="l"/>
            <a:pathLst>
              <a:path h="5514428" w="6102485">
                <a:moveTo>
                  <a:pt x="0" y="0"/>
                </a:moveTo>
                <a:lnTo>
                  <a:pt x="6102486" y="0"/>
                </a:lnTo>
                <a:lnTo>
                  <a:pt x="6102486" y="5514427"/>
                </a:lnTo>
                <a:lnTo>
                  <a:pt x="0" y="5514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73350" y="2031286"/>
            <a:ext cx="1941300" cy="1993393"/>
          </a:xfrm>
          <a:custGeom>
            <a:avLst/>
            <a:gdLst/>
            <a:ahLst/>
            <a:cxnLst/>
            <a:rect r="r" b="b" t="t" l="l"/>
            <a:pathLst>
              <a:path h="1993393" w="1941300">
                <a:moveTo>
                  <a:pt x="0" y="0"/>
                </a:moveTo>
                <a:lnTo>
                  <a:pt x="1941300" y="0"/>
                </a:lnTo>
                <a:lnTo>
                  <a:pt x="1941300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26696">
            <a:off x="5006141" y="-6800986"/>
            <a:ext cx="10244513" cy="8325995"/>
          </a:xfrm>
          <a:custGeom>
            <a:avLst/>
            <a:gdLst/>
            <a:ahLst/>
            <a:cxnLst/>
            <a:rect r="r" b="b" t="t" l="l"/>
            <a:pathLst>
              <a:path h="8325995" w="10244513">
                <a:moveTo>
                  <a:pt x="0" y="0"/>
                </a:moveTo>
                <a:lnTo>
                  <a:pt x="10244512" y="0"/>
                </a:lnTo>
                <a:lnTo>
                  <a:pt x="10244512" y="8325995"/>
                </a:lnTo>
                <a:lnTo>
                  <a:pt x="0" y="8325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2101" y="762000"/>
            <a:ext cx="13483798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65">
                <a:solidFill>
                  <a:srgbClr val="FFFFFF"/>
                </a:solidFill>
                <a:latin typeface="29LT Bukra Wide Bold"/>
              </a:rPr>
              <a:t>Agradecimientos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611489">
            <a:off x="5837272" y="2716856"/>
            <a:ext cx="6385905" cy="4853288"/>
          </a:xfrm>
          <a:custGeom>
            <a:avLst/>
            <a:gdLst/>
            <a:ahLst/>
            <a:cxnLst/>
            <a:rect r="r" b="b" t="t" l="l"/>
            <a:pathLst>
              <a:path h="4853288" w="6385905">
                <a:moveTo>
                  <a:pt x="0" y="0"/>
                </a:moveTo>
                <a:lnTo>
                  <a:pt x="6385905" y="0"/>
                </a:lnTo>
                <a:lnTo>
                  <a:pt x="6385905" y="4853288"/>
                </a:lnTo>
                <a:lnTo>
                  <a:pt x="0" y="4853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356" y="3187986"/>
            <a:ext cx="3429741" cy="3521774"/>
          </a:xfrm>
          <a:custGeom>
            <a:avLst/>
            <a:gdLst/>
            <a:ahLst/>
            <a:cxnLst/>
            <a:rect r="r" b="b" t="t" l="l"/>
            <a:pathLst>
              <a:path h="3521774" w="3429741">
                <a:moveTo>
                  <a:pt x="0" y="0"/>
                </a:moveTo>
                <a:lnTo>
                  <a:pt x="3429741" y="0"/>
                </a:lnTo>
                <a:lnTo>
                  <a:pt x="3429741" y="3521773"/>
                </a:lnTo>
                <a:lnTo>
                  <a:pt x="0" y="3521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82352" y="2945106"/>
            <a:ext cx="3722613" cy="4396787"/>
          </a:xfrm>
          <a:custGeom>
            <a:avLst/>
            <a:gdLst/>
            <a:ahLst/>
            <a:cxnLst/>
            <a:rect r="r" b="b" t="t" l="l"/>
            <a:pathLst>
              <a:path h="4396787" w="3722613">
                <a:moveTo>
                  <a:pt x="0" y="0"/>
                </a:moveTo>
                <a:lnTo>
                  <a:pt x="3722613" y="0"/>
                </a:lnTo>
                <a:lnTo>
                  <a:pt x="3722613" y="4396788"/>
                </a:lnTo>
                <a:lnTo>
                  <a:pt x="0" y="4396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1916" y="4430713"/>
            <a:ext cx="8804167" cy="13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29LT Bukra Wide Bold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9594" y="6647204"/>
            <a:ext cx="2887266" cy="69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29LT Bukra Wide Bold"/>
              </a:rPr>
              <a:t>TeaTouch</a:t>
            </a:r>
          </a:p>
        </p:txBody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4530" y="0"/>
            <a:ext cx="12475900" cy="9481684"/>
          </a:xfrm>
          <a:custGeom>
            <a:avLst/>
            <a:gdLst/>
            <a:ahLst/>
            <a:cxnLst/>
            <a:rect r="r" b="b" t="t" l="l"/>
            <a:pathLst>
              <a:path h="9481684" w="12475900">
                <a:moveTo>
                  <a:pt x="0" y="0"/>
                </a:moveTo>
                <a:lnTo>
                  <a:pt x="12475900" y="0"/>
                </a:lnTo>
                <a:lnTo>
                  <a:pt x="12475900" y="9481684"/>
                </a:lnTo>
                <a:lnTo>
                  <a:pt x="0" y="9481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1240" y="3693088"/>
            <a:ext cx="12939611" cy="578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8"/>
              </a:lnSpc>
            </a:pPr>
            <a:r>
              <a:rPr lang="en-US" sz="2727" spc="193">
                <a:solidFill>
                  <a:srgbClr val="FFFFFF"/>
                </a:solidFill>
                <a:latin typeface="29LT Bukra Wide"/>
              </a:rPr>
              <a:t>TeaTouch es una caja interactiva para personas con cualquier tipo de TEA (Trastorno de espectro autista).</a:t>
            </a:r>
          </a:p>
          <a:p>
            <a:pPr>
              <a:lnSpc>
                <a:spcPts val="3818"/>
              </a:lnSpc>
            </a:pPr>
            <a:r>
              <a:rPr lang="en-US" sz="2727" spc="193">
                <a:solidFill>
                  <a:srgbClr val="FFFFFF"/>
                </a:solidFill>
                <a:latin typeface="29LT Bukra Wide"/>
              </a:rPr>
              <a:t> </a:t>
            </a:r>
          </a:p>
          <a:p>
            <a:pPr>
              <a:lnSpc>
                <a:spcPts val="3818"/>
              </a:lnSpc>
            </a:pPr>
            <a:r>
              <a:rPr lang="en-US" sz="2727" spc="193">
                <a:solidFill>
                  <a:srgbClr val="FFFFFF"/>
                </a:solidFill>
                <a:latin typeface="29LT Bukra Wide"/>
              </a:rPr>
              <a:t>Los tipos de TEA son diferentes, no son todos iguales.</a:t>
            </a:r>
          </a:p>
          <a:p>
            <a:pPr>
              <a:lnSpc>
                <a:spcPts val="3818"/>
              </a:lnSpc>
            </a:pPr>
          </a:p>
          <a:p>
            <a:pPr>
              <a:lnSpc>
                <a:spcPts val="3818"/>
              </a:lnSpc>
            </a:pPr>
            <a:r>
              <a:rPr lang="en-US" sz="2727" spc="193">
                <a:solidFill>
                  <a:srgbClr val="FFFFFF"/>
                </a:solidFill>
                <a:latin typeface="29LT Bukra Wide"/>
              </a:rPr>
              <a:t>TeaTouch tiene como objetivo ayudar a comunicar las necesidades específicas que tiene la persona a la gente que se hace cargo de el y así poder transmitirles sus necesidades a distancia.</a:t>
            </a:r>
          </a:p>
          <a:p>
            <a:pPr>
              <a:lnSpc>
                <a:spcPts val="381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6439340" y="5966588"/>
            <a:ext cx="9776452" cy="6275793"/>
          </a:xfrm>
          <a:custGeom>
            <a:avLst/>
            <a:gdLst/>
            <a:ahLst/>
            <a:cxnLst/>
            <a:rect r="r" b="b" t="t" l="l"/>
            <a:pathLst>
              <a:path h="6275793" w="9776452">
                <a:moveTo>
                  <a:pt x="0" y="0"/>
                </a:moveTo>
                <a:lnTo>
                  <a:pt x="9776452" y="0"/>
                </a:lnTo>
                <a:lnTo>
                  <a:pt x="9776452" y="6275794"/>
                </a:lnTo>
                <a:lnTo>
                  <a:pt x="0" y="627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206129" y="3417908"/>
            <a:ext cx="8983473" cy="0"/>
          </a:xfrm>
          <a:prstGeom prst="line">
            <a:avLst/>
          </a:prstGeom>
          <a:ln cap="flat" w="38100">
            <a:solidFill>
              <a:srgbClr val="4ADED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62156"/>
            <a:ext cx="1941300" cy="1993393"/>
          </a:xfrm>
          <a:custGeom>
            <a:avLst/>
            <a:gdLst/>
            <a:ahLst/>
            <a:cxnLst/>
            <a:rect r="r" b="b" t="t" l="l"/>
            <a:pathLst>
              <a:path h="1993393" w="1941300">
                <a:moveTo>
                  <a:pt x="0" y="0"/>
                </a:moveTo>
                <a:lnTo>
                  <a:pt x="1941300" y="0"/>
                </a:lnTo>
                <a:lnTo>
                  <a:pt x="1941300" y="1993393"/>
                </a:lnTo>
                <a:lnTo>
                  <a:pt x="0" y="199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14795">
            <a:off x="12632241" y="1117339"/>
            <a:ext cx="1667763" cy="1683027"/>
          </a:xfrm>
          <a:custGeom>
            <a:avLst/>
            <a:gdLst/>
            <a:ahLst/>
            <a:cxnLst/>
            <a:rect r="r" b="b" t="t" l="l"/>
            <a:pathLst>
              <a:path h="1683027" w="1667763">
                <a:moveTo>
                  <a:pt x="0" y="0"/>
                </a:moveTo>
                <a:lnTo>
                  <a:pt x="1667764" y="0"/>
                </a:lnTo>
                <a:lnTo>
                  <a:pt x="1667764" y="1683027"/>
                </a:lnTo>
                <a:lnTo>
                  <a:pt x="0" y="16830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91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709150" y="-2285467"/>
            <a:ext cx="4091940" cy="4114800"/>
          </a:xfrm>
          <a:custGeom>
            <a:avLst/>
            <a:gdLst/>
            <a:ahLst/>
            <a:cxnLst/>
            <a:rect r="r" b="b" t="t" l="l"/>
            <a:pathLst>
              <a:path h="4114800" w="4091940">
                <a:moveTo>
                  <a:pt x="0" y="0"/>
                </a:moveTo>
                <a:lnTo>
                  <a:pt x="4091940" y="0"/>
                </a:lnTo>
                <a:lnTo>
                  <a:pt x="40919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39163" y="944229"/>
            <a:ext cx="10317405" cy="236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4236" spc="686">
                <a:solidFill>
                  <a:srgbClr val="FFFFFF"/>
                </a:solidFill>
                <a:latin typeface="29LT Bukra Wide Bold"/>
              </a:rPr>
              <a:t>¿Qué es </a:t>
            </a:r>
            <a:r>
              <a:rPr lang="en-US" sz="4236" spc="686">
                <a:solidFill>
                  <a:srgbClr val="FD7E00"/>
                </a:solidFill>
                <a:latin typeface="29LT Bukra Wide Bold"/>
              </a:rPr>
              <a:t>T</a:t>
            </a:r>
            <a:r>
              <a:rPr lang="en-US" sz="4236" spc="686">
                <a:solidFill>
                  <a:srgbClr val="FD0000"/>
                </a:solidFill>
                <a:latin typeface="29LT Bukra Wide Bold"/>
              </a:rPr>
              <a:t>e</a:t>
            </a:r>
            <a:r>
              <a:rPr lang="en-US" sz="4236" spc="686">
                <a:solidFill>
                  <a:srgbClr val="1CFD00"/>
                </a:solidFill>
                <a:latin typeface="29LT Bukra Wide Bold"/>
              </a:rPr>
              <a:t>a</a:t>
            </a:r>
            <a:r>
              <a:rPr lang="en-US" sz="4236" spc="686">
                <a:solidFill>
                  <a:srgbClr val="006DFF"/>
                </a:solidFill>
                <a:latin typeface="29LT Bukra Wide Bold"/>
              </a:rPr>
              <a:t>touch </a:t>
            </a:r>
            <a:r>
              <a:rPr lang="en-US" sz="4236" spc="686">
                <a:solidFill>
                  <a:srgbClr val="FFFFFF"/>
                </a:solidFill>
                <a:latin typeface="29LT Bukra Wide Bold"/>
              </a:rPr>
              <a:t>y cual es nuestro objetivo?</a:t>
            </a:r>
          </a:p>
        </p:txBody>
      </p:sp>
    </p:spTree>
  </p:cSld>
  <p:clrMapOvr>
    <a:masterClrMapping/>
  </p:clrMapOvr>
  <p:transition spd="med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320227">
            <a:off x="8900427" y="-5252209"/>
            <a:ext cx="13821604" cy="10504419"/>
          </a:xfrm>
          <a:custGeom>
            <a:avLst/>
            <a:gdLst/>
            <a:ahLst/>
            <a:cxnLst/>
            <a:rect r="r" b="b" t="t" l="l"/>
            <a:pathLst>
              <a:path h="10504419" w="13821604">
                <a:moveTo>
                  <a:pt x="0" y="0"/>
                </a:moveTo>
                <a:lnTo>
                  <a:pt x="13821604" y="0"/>
                </a:lnTo>
                <a:lnTo>
                  <a:pt x="13821604" y="10504418"/>
                </a:lnTo>
                <a:lnTo>
                  <a:pt x="0" y="10504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95474"/>
            <a:ext cx="8852434" cy="5665247"/>
          </a:xfrm>
          <a:custGeom>
            <a:avLst/>
            <a:gdLst/>
            <a:ahLst/>
            <a:cxnLst/>
            <a:rect r="r" b="b" t="t" l="l"/>
            <a:pathLst>
              <a:path h="5665247" w="8852434">
                <a:moveTo>
                  <a:pt x="0" y="0"/>
                </a:moveTo>
                <a:lnTo>
                  <a:pt x="8852434" y="0"/>
                </a:lnTo>
                <a:lnTo>
                  <a:pt x="8852434" y="5665247"/>
                </a:lnTo>
                <a:lnTo>
                  <a:pt x="0" y="566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678" t="-91809" r="-34645" b="-768"/>
            </a:stretch>
          </a:blipFill>
          <a:ln w="104775" cap="rnd">
            <a:solidFill>
              <a:srgbClr val="006DFF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2441" y="8187085"/>
            <a:ext cx="1678343" cy="1982294"/>
          </a:xfrm>
          <a:custGeom>
            <a:avLst/>
            <a:gdLst/>
            <a:ahLst/>
            <a:cxnLst/>
            <a:rect r="r" b="b" t="t" l="l"/>
            <a:pathLst>
              <a:path h="1982294" w="1678343">
                <a:moveTo>
                  <a:pt x="0" y="0"/>
                </a:moveTo>
                <a:lnTo>
                  <a:pt x="1678343" y="0"/>
                </a:lnTo>
                <a:lnTo>
                  <a:pt x="1678343" y="1982295"/>
                </a:lnTo>
                <a:lnTo>
                  <a:pt x="0" y="19822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481" y="114485"/>
            <a:ext cx="8753450" cy="208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09"/>
              </a:lnSpc>
            </a:pPr>
            <a:r>
              <a:rPr lang="en-US" sz="4736" spc="407">
                <a:solidFill>
                  <a:srgbClr val="FFFFFF"/>
                </a:solidFill>
                <a:latin typeface="29LT Bukra Wide Bold"/>
              </a:rPr>
              <a:t>¿Qué es la Asociación Implica?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2850" y="3233849"/>
            <a:ext cx="8507910" cy="286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1"/>
              </a:lnSpc>
            </a:pPr>
            <a:r>
              <a:rPr lang="en-US" sz="2051">
                <a:solidFill>
                  <a:srgbClr val="FFFFFF"/>
                </a:solidFill>
                <a:latin typeface="Garet"/>
              </a:rPr>
              <a:t>La Asociación Implica, “Instituto para el Desarrollo Psicopedagógico y Social de Personas con Necesidades Educativas Especiales”, ayuda con las necesidades de niños, adolescentes y adultos escolarizados en las diferentes etapas del Sistema Educativo Español, a través de actividades psicopedagógicas, educativas, recreativas, culturales, de ocio y deportivas. </a:t>
            </a:r>
          </a:p>
          <a:p>
            <a:pPr>
              <a:lnSpc>
                <a:spcPts val="287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486805" y="6701553"/>
            <a:ext cx="9314391" cy="194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4"/>
              </a:lnSpc>
            </a:pPr>
            <a:r>
              <a:rPr lang="en-US" sz="2245">
                <a:solidFill>
                  <a:srgbClr val="FFFFFF"/>
                </a:solidFill>
                <a:latin typeface="Garet"/>
              </a:rPr>
              <a:t>Su equipo está formado por profesionales de diversos ámbitos del sector educativo que tienen como objetivos la promoción, creación y organización de proyectos educativos, unidades de tratamiento y atención especializada que den una respuesta sistemática, funcional y globalizada a dichas necesidades.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1973" y="9537520"/>
            <a:ext cx="694405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Open Sans"/>
                <a:hlinkClick r:id="rId7" tooltip="https://www.facebook.com/asociacionimplica"/>
              </a:rPr>
              <a:t>https://www.facebook.com/asociacionimplica</a:t>
            </a:r>
          </a:p>
        </p:txBody>
      </p:sp>
    </p:spTree>
  </p:cSld>
  <p:clrMapOvr>
    <a:masterClrMapping/>
  </p:clrMapOvr>
  <p:transition spd="med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99049" y="-2496525"/>
            <a:ext cx="12200905" cy="7520194"/>
          </a:xfrm>
          <a:custGeom>
            <a:avLst/>
            <a:gdLst/>
            <a:ahLst/>
            <a:cxnLst/>
            <a:rect r="r" b="b" t="t" l="l"/>
            <a:pathLst>
              <a:path h="7520194" w="12200905">
                <a:moveTo>
                  <a:pt x="0" y="0"/>
                </a:moveTo>
                <a:lnTo>
                  <a:pt x="12200905" y="0"/>
                </a:lnTo>
                <a:lnTo>
                  <a:pt x="12200905" y="7520194"/>
                </a:lnTo>
                <a:lnTo>
                  <a:pt x="0" y="7520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4608" y="-2452857"/>
            <a:ext cx="10244513" cy="8325995"/>
          </a:xfrm>
          <a:custGeom>
            <a:avLst/>
            <a:gdLst/>
            <a:ahLst/>
            <a:cxnLst/>
            <a:rect r="r" b="b" t="t" l="l"/>
            <a:pathLst>
              <a:path h="8325995" w="10244513">
                <a:moveTo>
                  <a:pt x="0" y="0"/>
                </a:moveTo>
                <a:lnTo>
                  <a:pt x="10244513" y="0"/>
                </a:lnTo>
                <a:lnTo>
                  <a:pt x="10244513" y="8325995"/>
                </a:lnTo>
                <a:lnTo>
                  <a:pt x="0" y="8325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05305" y="1514811"/>
            <a:ext cx="7413539" cy="5791827"/>
          </a:xfrm>
          <a:custGeom>
            <a:avLst/>
            <a:gdLst/>
            <a:ahLst/>
            <a:cxnLst/>
            <a:rect r="r" b="b" t="t" l="l"/>
            <a:pathLst>
              <a:path h="5791827" w="7413539">
                <a:moveTo>
                  <a:pt x="0" y="0"/>
                </a:moveTo>
                <a:lnTo>
                  <a:pt x="7413539" y="0"/>
                </a:lnTo>
                <a:lnTo>
                  <a:pt x="7413539" y="5791827"/>
                </a:lnTo>
                <a:lnTo>
                  <a:pt x="0" y="57918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882695" y="8690224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7" y="0"/>
                </a:lnTo>
                <a:lnTo>
                  <a:pt x="12327597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58071" y="5143500"/>
            <a:ext cx="7269370" cy="4667058"/>
          </a:xfrm>
          <a:custGeom>
            <a:avLst/>
            <a:gdLst/>
            <a:ahLst/>
            <a:cxnLst/>
            <a:rect r="r" b="b" t="t" l="l"/>
            <a:pathLst>
              <a:path h="4667058" w="7269370">
                <a:moveTo>
                  <a:pt x="0" y="0"/>
                </a:moveTo>
                <a:lnTo>
                  <a:pt x="7269370" y="0"/>
                </a:lnTo>
                <a:lnTo>
                  <a:pt x="7269370" y="4667058"/>
                </a:lnTo>
                <a:lnTo>
                  <a:pt x="0" y="46670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5023669"/>
            <a:ext cx="6754711" cy="4971535"/>
          </a:xfrm>
          <a:custGeom>
            <a:avLst/>
            <a:gdLst/>
            <a:ahLst/>
            <a:cxnLst/>
            <a:rect r="r" b="b" t="t" l="l"/>
            <a:pathLst>
              <a:path h="4971535" w="6754711">
                <a:moveTo>
                  <a:pt x="0" y="0"/>
                </a:moveTo>
                <a:lnTo>
                  <a:pt x="6754711" y="0"/>
                </a:lnTo>
                <a:lnTo>
                  <a:pt x="6754711" y="4971535"/>
                </a:lnTo>
                <a:lnTo>
                  <a:pt x="0" y="4971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6669" t="0" r="-2844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761525" y="9258300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6" y="0"/>
                </a:lnTo>
                <a:lnTo>
                  <a:pt x="12327596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1403" y="298017"/>
            <a:ext cx="10565384" cy="96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 spc="473">
                <a:solidFill>
                  <a:srgbClr val="FFFFFF"/>
                </a:solidFill>
                <a:latin typeface="29LT Bukra Wide Bold"/>
              </a:rPr>
              <a:t>Diseño 3D de la caja</a:t>
            </a:r>
          </a:p>
        </p:txBody>
      </p:sp>
    </p:spTree>
  </p:cSld>
  <p:clrMapOvr>
    <a:masterClrMapping/>
  </p:clrMapOvr>
  <p:transition spd="med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11391" y="-3165699"/>
            <a:ext cx="8212220" cy="5808279"/>
          </a:xfrm>
          <a:custGeom>
            <a:avLst/>
            <a:gdLst/>
            <a:ahLst/>
            <a:cxnLst/>
            <a:rect r="r" b="b" t="t" l="l"/>
            <a:pathLst>
              <a:path h="5808279" w="8212220">
                <a:moveTo>
                  <a:pt x="0" y="0"/>
                </a:moveTo>
                <a:lnTo>
                  <a:pt x="8212220" y="0"/>
                </a:lnTo>
                <a:lnTo>
                  <a:pt x="8212220" y="5808279"/>
                </a:lnTo>
                <a:lnTo>
                  <a:pt x="0" y="580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23611" y="6213752"/>
            <a:ext cx="2188186" cy="2188186"/>
          </a:xfrm>
          <a:custGeom>
            <a:avLst/>
            <a:gdLst/>
            <a:ahLst/>
            <a:cxnLst/>
            <a:rect r="r" b="b" t="t" l="l"/>
            <a:pathLst>
              <a:path h="2188186" w="2188186">
                <a:moveTo>
                  <a:pt x="0" y="0"/>
                </a:moveTo>
                <a:lnTo>
                  <a:pt x="2188186" y="0"/>
                </a:lnTo>
                <a:lnTo>
                  <a:pt x="2188186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5918" t="-262875" r="-262897" b="-4717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19465" y="2803790"/>
            <a:ext cx="2173977" cy="2188186"/>
          </a:xfrm>
          <a:custGeom>
            <a:avLst/>
            <a:gdLst/>
            <a:ahLst/>
            <a:cxnLst/>
            <a:rect r="r" b="b" t="t" l="l"/>
            <a:pathLst>
              <a:path h="2188186" w="2173977">
                <a:moveTo>
                  <a:pt x="0" y="0"/>
                </a:moveTo>
                <a:lnTo>
                  <a:pt x="2173978" y="0"/>
                </a:lnTo>
                <a:lnTo>
                  <a:pt x="2173978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21056" t="-255390" r="-257927" b="-46000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6061" y="2803790"/>
            <a:ext cx="2141629" cy="2188186"/>
          </a:xfrm>
          <a:custGeom>
            <a:avLst/>
            <a:gdLst/>
            <a:ahLst/>
            <a:cxnLst/>
            <a:rect r="r" b="b" t="t" l="l"/>
            <a:pathLst>
              <a:path h="2188186" w="2141629">
                <a:moveTo>
                  <a:pt x="0" y="0"/>
                </a:moveTo>
                <a:lnTo>
                  <a:pt x="2141629" y="0"/>
                </a:lnTo>
                <a:lnTo>
                  <a:pt x="2141629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5501" t="-255003" r="-260674" b="-4582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77489" y="2803790"/>
            <a:ext cx="2158415" cy="2188186"/>
          </a:xfrm>
          <a:custGeom>
            <a:avLst/>
            <a:gdLst/>
            <a:ahLst/>
            <a:cxnLst/>
            <a:rect r="r" b="b" t="t" l="l"/>
            <a:pathLst>
              <a:path h="2188186" w="2158415">
                <a:moveTo>
                  <a:pt x="0" y="0"/>
                </a:moveTo>
                <a:lnTo>
                  <a:pt x="2158415" y="0"/>
                </a:lnTo>
                <a:lnTo>
                  <a:pt x="2158415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22944" t="-254581" r="-258274" b="-45810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94991" y="6213752"/>
            <a:ext cx="2206889" cy="2188186"/>
          </a:xfrm>
          <a:custGeom>
            <a:avLst/>
            <a:gdLst/>
            <a:ahLst/>
            <a:cxnLst/>
            <a:rect r="r" b="b" t="t" l="l"/>
            <a:pathLst>
              <a:path h="2188186" w="2206889">
                <a:moveTo>
                  <a:pt x="0" y="0"/>
                </a:moveTo>
                <a:lnTo>
                  <a:pt x="2206889" y="0"/>
                </a:lnTo>
                <a:lnTo>
                  <a:pt x="2206889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223510" t="-260972" r="-257822" b="-46822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88559" y="6213752"/>
            <a:ext cx="2169484" cy="2188186"/>
          </a:xfrm>
          <a:custGeom>
            <a:avLst/>
            <a:gdLst/>
            <a:ahLst/>
            <a:cxnLst/>
            <a:rect r="r" b="b" t="t" l="l"/>
            <a:pathLst>
              <a:path h="2188186" w="2169484">
                <a:moveTo>
                  <a:pt x="0" y="0"/>
                </a:moveTo>
                <a:lnTo>
                  <a:pt x="2169484" y="0"/>
                </a:lnTo>
                <a:lnTo>
                  <a:pt x="2169484" y="2188187"/>
                </a:lnTo>
                <a:lnTo>
                  <a:pt x="0" y="21881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225029" t="-256521" r="-257695" b="-46057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11961" y="-60325"/>
            <a:ext cx="11999837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410">
                <a:solidFill>
                  <a:srgbClr val="FFFFFF"/>
                </a:solidFill>
                <a:latin typeface="29LT Bukra Wide Bold"/>
              </a:rPr>
              <a:t>PICTOGRAMAS DISPONIBLES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99054" y="5087227"/>
            <a:ext cx="3198763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ADEDD"/>
                </a:solidFill>
                <a:latin typeface="29LT Bukra Wide"/>
              </a:rPr>
              <a:t>“Quiero dormir”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7917" y="5087227"/>
            <a:ext cx="4950768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ADEDD"/>
                </a:solidFill>
                <a:latin typeface="29LT Bukra Wide"/>
              </a:rPr>
              <a:t>“Quiero ver la televisión”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8785" y="5087227"/>
            <a:ext cx="3369171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ADEDD"/>
                </a:solidFill>
                <a:latin typeface="29LT Bukra Wide"/>
              </a:rPr>
              <a:t>“Tengo hambre”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09658" y="8478139"/>
            <a:ext cx="2577554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ADEDD"/>
                </a:solidFill>
                <a:latin typeface="29LT Bukra Wide"/>
              </a:rPr>
              <a:t>“Te quiero”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60997" y="8478139"/>
            <a:ext cx="324385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ADEDD"/>
                </a:solidFill>
                <a:latin typeface="29LT Bukra Wide"/>
              </a:rPr>
              <a:t>“Quiero jugar”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9083" y="8478139"/>
            <a:ext cx="413474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ADEDD"/>
                </a:solidFill>
                <a:latin typeface="29LT Bukra Wide"/>
              </a:rPr>
              <a:t>“Quiero ir al baño”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67280" y="2759861"/>
            <a:ext cx="15607993" cy="12685041"/>
          </a:xfrm>
          <a:custGeom>
            <a:avLst/>
            <a:gdLst/>
            <a:ahLst/>
            <a:cxnLst/>
            <a:rect r="r" b="b" t="t" l="l"/>
            <a:pathLst>
              <a:path h="12685041" w="15607993">
                <a:moveTo>
                  <a:pt x="0" y="0"/>
                </a:moveTo>
                <a:lnTo>
                  <a:pt x="15607993" y="0"/>
                </a:lnTo>
                <a:lnTo>
                  <a:pt x="15607993" y="12685041"/>
                </a:lnTo>
                <a:lnTo>
                  <a:pt x="0" y="1268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139945" y="-352954"/>
            <a:ext cx="15607993" cy="12685041"/>
          </a:xfrm>
          <a:custGeom>
            <a:avLst/>
            <a:gdLst/>
            <a:ahLst/>
            <a:cxnLst/>
            <a:rect r="r" b="b" t="t" l="l"/>
            <a:pathLst>
              <a:path h="12685041" w="15607993">
                <a:moveTo>
                  <a:pt x="0" y="0"/>
                </a:moveTo>
                <a:lnTo>
                  <a:pt x="15607993" y="0"/>
                </a:lnTo>
                <a:lnTo>
                  <a:pt x="15607993" y="12685042"/>
                </a:lnTo>
                <a:lnTo>
                  <a:pt x="0" y="1268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53051" y="3175"/>
            <a:ext cx="10231770" cy="102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320">
                <a:solidFill>
                  <a:srgbClr val="FFFFFF"/>
                </a:solidFill>
                <a:latin typeface="29LT Bukra Wide Bold"/>
              </a:rPr>
              <a:t>PLANOS DE LA CAJA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602556" y="1028700"/>
            <a:ext cx="18044978" cy="9112714"/>
          </a:xfrm>
          <a:custGeom>
            <a:avLst/>
            <a:gdLst/>
            <a:ahLst/>
            <a:cxnLst/>
            <a:rect r="r" b="b" t="t" l="l"/>
            <a:pathLst>
              <a:path h="9112714" w="18044978">
                <a:moveTo>
                  <a:pt x="0" y="0"/>
                </a:moveTo>
                <a:lnTo>
                  <a:pt x="18044978" y="0"/>
                </a:lnTo>
                <a:lnTo>
                  <a:pt x="18044978" y="9112714"/>
                </a:lnTo>
                <a:lnTo>
                  <a:pt x="0" y="911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57104">
            <a:off x="-3736325" y="5993066"/>
            <a:ext cx="15319593" cy="11169376"/>
          </a:xfrm>
          <a:custGeom>
            <a:avLst/>
            <a:gdLst/>
            <a:ahLst/>
            <a:cxnLst/>
            <a:rect r="r" b="b" t="t" l="l"/>
            <a:pathLst>
              <a:path h="11169376" w="15319593">
                <a:moveTo>
                  <a:pt x="0" y="0"/>
                </a:moveTo>
                <a:lnTo>
                  <a:pt x="15319593" y="0"/>
                </a:lnTo>
                <a:lnTo>
                  <a:pt x="15319593" y="11169376"/>
                </a:lnTo>
                <a:lnTo>
                  <a:pt x="0" y="1116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09900">
            <a:off x="11327851" y="-5925600"/>
            <a:ext cx="15319593" cy="11169376"/>
          </a:xfrm>
          <a:custGeom>
            <a:avLst/>
            <a:gdLst/>
            <a:ahLst/>
            <a:cxnLst/>
            <a:rect r="r" b="b" t="t" l="l"/>
            <a:pathLst>
              <a:path h="11169376" w="15319593">
                <a:moveTo>
                  <a:pt x="0" y="0"/>
                </a:moveTo>
                <a:lnTo>
                  <a:pt x="15319593" y="0"/>
                </a:lnTo>
                <a:lnTo>
                  <a:pt x="15319593" y="11169376"/>
                </a:lnTo>
                <a:lnTo>
                  <a:pt x="0" y="1116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5335" y="2500651"/>
            <a:ext cx="14897330" cy="6321853"/>
          </a:xfrm>
          <a:custGeom>
            <a:avLst/>
            <a:gdLst/>
            <a:ahLst/>
            <a:cxnLst/>
            <a:rect r="r" b="b" t="t" l="l"/>
            <a:pathLst>
              <a:path h="6321853" w="14897330">
                <a:moveTo>
                  <a:pt x="0" y="0"/>
                </a:moveTo>
                <a:lnTo>
                  <a:pt x="14897330" y="0"/>
                </a:lnTo>
                <a:lnTo>
                  <a:pt x="14897330" y="6321853"/>
                </a:lnTo>
                <a:lnTo>
                  <a:pt x="0" y="6321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rnd">
            <a:solidFill>
              <a:srgbClr val="3990A8"/>
            </a:solidFill>
            <a:prstDash val="solid"/>
            <a:round/>
          </a:ln>
        </p:spPr>
      </p:sp>
      <p:sp>
        <p:nvSpPr>
          <p:cNvPr name="TextBox 5" id="5"/>
          <p:cNvSpPr txBox="true"/>
          <p:nvPr/>
        </p:nvSpPr>
        <p:spPr>
          <a:xfrm rot="0">
            <a:off x="1695335" y="294939"/>
            <a:ext cx="14739266" cy="180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>
                <a:solidFill>
                  <a:srgbClr val="FFFFFF"/>
                </a:solidFill>
                <a:latin typeface="29LT Bukra Wide Bold"/>
              </a:rPr>
              <a:t>DISEÑO ELÉCTRICO CON HERRAMIENTA TINKERCAD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02010">
            <a:off x="-6489948" y="5553578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6" y="0"/>
                </a:lnTo>
                <a:lnTo>
                  <a:pt x="12327596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2098"/>
            <a:ext cx="16230600" cy="96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4736" spc="1193">
                <a:solidFill>
                  <a:srgbClr val="FFFFFF"/>
                </a:solidFill>
                <a:latin typeface="29LT Bukra Wide Bold"/>
              </a:rPr>
              <a:t>¿CÓMO FUNCIONA </a:t>
            </a:r>
            <a:r>
              <a:rPr lang="en-US" sz="4736" spc="1193">
                <a:solidFill>
                  <a:srgbClr val="1CFD00"/>
                </a:solidFill>
                <a:latin typeface="29LT Bukra Wide Bold"/>
              </a:rPr>
              <a:t>T</a:t>
            </a:r>
            <a:r>
              <a:rPr lang="en-US" sz="4736" spc="1193">
                <a:solidFill>
                  <a:srgbClr val="FD0000"/>
                </a:solidFill>
                <a:latin typeface="29LT Bukra Wide Bold"/>
              </a:rPr>
              <a:t>E</a:t>
            </a:r>
            <a:r>
              <a:rPr lang="en-US" sz="4736" spc="1193">
                <a:solidFill>
                  <a:srgbClr val="FD7E00"/>
                </a:solidFill>
                <a:latin typeface="29LT Bukra Wide Bold"/>
              </a:rPr>
              <a:t>A</a:t>
            </a:r>
            <a:r>
              <a:rPr lang="en-US" sz="4736" spc="1193">
                <a:solidFill>
                  <a:srgbClr val="0938FF"/>
                </a:solidFill>
                <a:latin typeface="29LT Bukra Wide Bold"/>
              </a:rPr>
              <a:t>TOUCH</a:t>
            </a:r>
            <a:r>
              <a:rPr lang="en-US" sz="4736" spc="1193">
                <a:solidFill>
                  <a:srgbClr val="FFFFFF"/>
                </a:solidFill>
                <a:latin typeface="29LT Bukra Wide Bold"/>
              </a:rPr>
              <a:t>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699999">
            <a:off x="-8061849" y="-6127352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6" y="0"/>
                </a:lnTo>
                <a:lnTo>
                  <a:pt x="12327596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221421">
            <a:off x="14865282" y="-4827864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7" y="0"/>
                </a:lnTo>
                <a:lnTo>
                  <a:pt x="12327597" y="8987938"/>
                </a:lnTo>
                <a:lnTo>
                  <a:pt x="0" y="898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062348" y="5111354"/>
            <a:ext cx="1782896" cy="1001465"/>
            <a:chOff x="0" y="0"/>
            <a:chExt cx="921329" cy="5175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21329" cy="517517"/>
            </a:xfrm>
            <a:custGeom>
              <a:avLst/>
              <a:gdLst/>
              <a:ahLst/>
              <a:cxnLst/>
              <a:rect r="r" b="b" t="t" l="l"/>
              <a:pathLst>
                <a:path h="517517" w="921329">
                  <a:moveTo>
                    <a:pt x="921329" y="258758"/>
                  </a:moveTo>
                  <a:lnTo>
                    <a:pt x="514929" y="0"/>
                  </a:lnTo>
                  <a:lnTo>
                    <a:pt x="514929" y="203200"/>
                  </a:lnTo>
                  <a:lnTo>
                    <a:pt x="0" y="203200"/>
                  </a:lnTo>
                  <a:lnTo>
                    <a:pt x="0" y="314317"/>
                  </a:lnTo>
                  <a:lnTo>
                    <a:pt x="514929" y="314317"/>
                  </a:lnTo>
                  <a:lnTo>
                    <a:pt x="514929" y="517517"/>
                  </a:lnTo>
                  <a:lnTo>
                    <a:pt x="921329" y="258758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7950"/>
              <a:ext cx="819729" cy="206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45243" y="7668739"/>
            <a:ext cx="1718203" cy="717272"/>
            <a:chOff x="0" y="0"/>
            <a:chExt cx="1405192" cy="586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5192" cy="586604"/>
            </a:xfrm>
            <a:custGeom>
              <a:avLst/>
              <a:gdLst/>
              <a:ahLst/>
              <a:cxnLst/>
              <a:rect r="r" b="b" t="t" l="l"/>
              <a:pathLst>
                <a:path h="586604" w="1405192">
                  <a:moveTo>
                    <a:pt x="0" y="293302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405192" y="203200"/>
                  </a:lnTo>
                  <a:lnTo>
                    <a:pt x="1405192" y="383404"/>
                  </a:lnTo>
                  <a:lnTo>
                    <a:pt x="406400" y="383404"/>
                  </a:lnTo>
                  <a:lnTo>
                    <a:pt x="406400" y="586604"/>
                  </a:lnTo>
                  <a:lnTo>
                    <a:pt x="0" y="293302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107950"/>
              <a:ext cx="1303592" cy="2754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643759" y="4345905"/>
            <a:ext cx="599202" cy="800210"/>
            <a:chOff x="0" y="0"/>
            <a:chExt cx="60863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8630" cy="812800"/>
            </a:xfrm>
            <a:custGeom>
              <a:avLst/>
              <a:gdLst/>
              <a:ahLst/>
              <a:cxnLst/>
              <a:rect r="r" b="b" t="t" l="l"/>
              <a:pathLst>
                <a:path h="812800" w="608630">
                  <a:moveTo>
                    <a:pt x="30431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5430" y="0"/>
                  </a:lnTo>
                  <a:lnTo>
                    <a:pt x="405430" y="406400"/>
                  </a:lnTo>
                  <a:lnTo>
                    <a:pt x="608630" y="406400"/>
                  </a:lnTo>
                  <a:lnTo>
                    <a:pt x="304315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203200" y="-95250"/>
              <a:ext cx="20223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598734" y="6250023"/>
            <a:ext cx="909320" cy="1214360"/>
            <a:chOff x="0" y="0"/>
            <a:chExt cx="60863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08630" cy="812800"/>
            </a:xfrm>
            <a:custGeom>
              <a:avLst/>
              <a:gdLst/>
              <a:ahLst/>
              <a:cxnLst/>
              <a:rect r="r" b="b" t="t" l="l"/>
              <a:pathLst>
                <a:path h="812800" w="608630">
                  <a:moveTo>
                    <a:pt x="304315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405430" y="0"/>
                  </a:lnTo>
                  <a:lnTo>
                    <a:pt x="405430" y="406400"/>
                  </a:lnTo>
                  <a:lnTo>
                    <a:pt x="608630" y="406400"/>
                  </a:lnTo>
                  <a:lnTo>
                    <a:pt x="304315" y="812800"/>
                  </a:ln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203200" y="-95250"/>
              <a:ext cx="202230" cy="806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9100021">
            <a:off x="14420490" y="6637507"/>
            <a:ext cx="12327597" cy="8987939"/>
          </a:xfrm>
          <a:custGeom>
            <a:avLst/>
            <a:gdLst/>
            <a:ahLst/>
            <a:cxnLst/>
            <a:rect r="r" b="b" t="t" l="l"/>
            <a:pathLst>
              <a:path h="8987939" w="12327597">
                <a:moveTo>
                  <a:pt x="0" y="0"/>
                </a:moveTo>
                <a:lnTo>
                  <a:pt x="12327597" y="0"/>
                </a:lnTo>
                <a:lnTo>
                  <a:pt x="12327597" y="8987939"/>
                </a:lnTo>
                <a:lnTo>
                  <a:pt x="0" y="898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857615" y="2708019"/>
            <a:ext cx="10603563" cy="104775"/>
            <a:chOff x="0" y="0"/>
            <a:chExt cx="2792708" cy="275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92708" cy="27595"/>
            </a:xfrm>
            <a:custGeom>
              <a:avLst/>
              <a:gdLst/>
              <a:ahLst/>
              <a:cxnLst/>
              <a:rect r="r" b="b" t="t" l="l"/>
              <a:pathLst>
                <a:path h="27595" w="2792708">
                  <a:moveTo>
                    <a:pt x="13798" y="0"/>
                  </a:moveTo>
                  <a:lnTo>
                    <a:pt x="2778910" y="0"/>
                  </a:lnTo>
                  <a:cubicBezTo>
                    <a:pt x="2786531" y="0"/>
                    <a:pt x="2792708" y="6177"/>
                    <a:pt x="2792708" y="13798"/>
                  </a:cubicBezTo>
                  <a:lnTo>
                    <a:pt x="2792708" y="13798"/>
                  </a:lnTo>
                  <a:cubicBezTo>
                    <a:pt x="2792708" y="17457"/>
                    <a:pt x="2791254" y="20966"/>
                    <a:pt x="2788667" y="23554"/>
                  </a:cubicBezTo>
                  <a:cubicBezTo>
                    <a:pt x="2786079" y="26141"/>
                    <a:pt x="2782570" y="27595"/>
                    <a:pt x="2778910" y="27595"/>
                  </a:cubicBezTo>
                  <a:lnTo>
                    <a:pt x="13798" y="27595"/>
                  </a:lnTo>
                  <a:cubicBezTo>
                    <a:pt x="10138" y="27595"/>
                    <a:pt x="6629" y="26141"/>
                    <a:pt x="4041" y="23554"/>
                  </a:cubicBezTo>
                  <a:cubicBezTo>
                    <a:pt x="1454" y="20966"/>
                    <a:pt x="0" y="17457"/>
                    <a:pt x="0" y="13798"/>
                  </a:cubicBezTo>
                  <a:lnTo>
                    <a:pt x="0" y="13798"/>
                  </a:lnTo>
                  <a:cubicBezTo>
                    <a:pt x="0" y="10138"/>
                    <a:pt x="1454" y="6629"/>
                    <a:pt x="4041" y="4041"/>
                  </a:cubicBezTo>
                  <a:cubicBezTo>
                    <a:pt x="6629" y="1454"/>
                    <a:pt x="10138" y="0"/>
                    <a:pt x="13798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2792708" cy="12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0838" y="3608121"/>
            <a:ext cx="4225044" cy="841885"/>
            <a:chOff x="0" y="0"/>
            <a:chExt cx="1112769" cy="2217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2769" cy="221731"/>
            </a:xfrm>
            <a:custGeom>
              <a:avLst/>
              <a:gdLst/>
              <a:ahLst/>
              <a:cxnLst/>
              <a:rect r="r" b="b" t="t" l="l"/>
              <a:pathLst>
                <a:path h="221731" w="1112769">
                  <a:moveTo>
                    <a:pt x="93452" y="0"/>
                  </a:moveTo>
                  <a:lnTo>
                    <a:pt x="1019317" y="0"/>
                  </a:lnTo>
                  <a:cubicBezTo>
                    <a:pt x="1044102" y="0"/>
                    <a:pt x="1067872" y="9846"/>
                    <a:pt x="1085397" y="27371"/>
                  </a:cubicBezTo>
                  <a:cubicBezTo>
                    <a:pt x="1102923" y="44897"/>
                    <a:pt x="1112769" y="68667"/>
                    <a:pt x="1112769" y="93452"/>
                  </a:cubicBezTo>
                  <a:lnTo>
                    <a:pt x="1112769" y="128279"/>
                  </a:lnTo>
                  <a:cubicBezTo>
                    <a:pt x="1112769" y="153064"/>
                    <a:pt x="1102923" y="176834"/>
                    <a:pt x="1085397" y="194360"/>
                  </a:cubicBezTo>
                  <a:cubicBezTo>
                    <a:pt x="1067872" y="211885"/>
                    <a:pt x="1044102" y="221731"/>
                    <a:pt x="1019317" y="221731"/>
                  </a:cubicBezTo>
                  <a:lnTo>
                    <a:pt x="93452" y="221731"/>
                  </a:lnTo>
                  <a:cubicBezTo>
                    <a:pt x="68667" y="221731"/>
                    <a:pt x="44897" y="211885"/>
                    <a:pt x="27371" y="194360"/>
                  </a:cubicBezTo>
                  <a:cubicBezTo>
                    <a:pt x="9846" y="176834"/>
                    <a:pt x="0" y="153064"/>
                    <a:pt x="0" y="128279"/>
                  </a:cubicBezTo>
                  <a:lnTo>
                    <a:pt x="0" y="93452"/>
                  </a:lnTo>
                  <a:cubicBezTo>
                    <a:pt x="0" y="68667"/>
                    <a:pt x="9846" y="44897"/>
                    <a:pt x="27371" y="27371"/>
                  </a:cubicBezTo>
                  <a:cubicBezTo>
                    <a:pt x="44897" y="9846"/>
                    <a:pt x="68667" y="0"/>
                    <a:pt x="93452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112769" cy="316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29LT Bukra Wide Bold"/>
                </a:rPr>
                <a:t>PULSA CUALQUIER BOTÓN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620354" y="5116756"/>
            <a:ext cx="4646012" cy="996063"/>
            <a:chOff x="0" y="0"/>
            <a:chExt cx="1223641" cy="2623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23641" cy="262337"/>
            </a:xfrm>
            <a:custGeom>
              <a:avLst/>
              <a:gdLst/>
              <a:ahLst/>
              <a:cxnLst/>
              <a:rect r="r" b="b" t="t" l="l"/>
              <a:pathLst>
                <a:path h="262337" w="1223641">
                  <a:moveTo>
                    <a:pt x="84984" y="0"/>
                  </a:moveTo>
                  <a:lnTo>
                    <a:pt x="1138657" y="0"/>
                  </a:lnTo>
                  <a:cubicBezTo>
                    <a:pt x="1161196" y="0"/>
                    <a:pt x="1182812" y="8954"/>
                    <a:pt x="1198750" y="24891"/>
                  </a:cubicBezTo>
                  <a:cubicBezTo>
                    <a:pt x="1214687" y="40829"/>
                    <a:pt x="1223641" y="62445"/>
                    <a:pt x="1223641" y="84984"/>
                  </a:cubicBezTo>
                  <a:lnTo>
                    <a:pt x="1223641" y="177353"/>
                  </a:lnTo>
                  <a:cubicBezTo>
                    <a:pt x="1223641" y="199892"/>
                    <a:pt x="1214687" y="221509"/>
                    <a:pt x="1198750" y="237446"/>
                  </a:cubicBezTo>
                  <a:cubicBezTo>
                    <a:pt x="1182812" y="253384"/>
                    <a:pt x="1161196" y="262337"/>
                    <a:pt x="1138657" y="262337"/>
                  </a:cubicBezTo>
                  <a:lnTo>
                    <a:pt x="84984" y="262337"/>
                  </a:lnTo>
                  <a:cubicBezTo>
                    <a:pt x="38049" y="262337"/>
                    <a:pt x="0" y="224289"/>
                    <a:pt x="0" y="177353"/>
                  </a:cubicBezTo>
                  <a:lnTo>
                    <a:pt x="0" y="84984"/>
                  </a:lnTo>
                  <a:cubicBezTo>
                    <a:pt x="0" y="62445"/>
                    <a:pt x="8954" y="40829"/>
                    <a:pt x="24891" y="24891"/>
                  </a:cubicBezTo>
                  <a:cubicBezTo>
                    <a:pt x="40829" y="8954"/>
                    <a:pt x="62445" y="0"/>
                    <a:pt x="84984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23825"/>
              <a:ext cx="1223641" cy="386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29LT Bukra Wide Bold"/>
                </a:rPr>
                <a:t>EL ZUMBADOR EMITE SONIDO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845243" y="5051582"/>
            <a:ext cx="6416302" cy="1198440"/>
            <a:chOff x="0" y="0"/>
            <a:chExt cx="1689890" cy="31563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89890" cy="315639"/>
            </a:xfrm>
            <a:custGeom>
              <a:avLst/>
              <a:gdLst/>
              <a:ahLst/>
              <a:cxnLst/>
              <a:rect r="r" b="b" t="t" l="l"/>
              <a:pathLst>
                <a:path h="315639" w="1689890">
                  <a:moveTo>
                    <a:pt x="61537" y="0"/>
                  </a:moveTo>
                  <a:lnTo>
                    <a:pt x="1628354" y="0"/>
                  </a:lnTo>
                  <a:cubicBezTo>
                    <a:pt x="1644674" y="0"/>
                    <a:pt x="1660326" y="6483"/>
                    <a:pt x="1671867" y="18024"/>
                  </a:cubicBezTo>
                  <a:cubicBezTo>
                    <a:pt x="1683407" y="29564"/>
                    <a:pt x="1689890" y="45216"/>
                    <a:pt x="1689890" y="61537"/>
                  </a:cubicBezTo>
                  <a:lnTo>
                    <a:pt x="1689890" y="254102"/>
                  </a:lnTo>
                  <a:cubicBezTo>
                    <a:pt x="1689890" y="288088"/>
                    <a:pt x="1662340" y="315639"/>
                    <a:pt x="1628354" y="315639"/>
                  </a:cubicBezTo>
                  <a:lnTo>
                    <a:pt x="61537" y="315639"/>
                  </a:lnTo>
                  <a:cubicBezTo>
                    <a:pt x="45216" y="315639"/>
                    <a:pt x="29564" y="309155"/>
                    <a:pt x="18024" y="297615"/>
                  </a:cubicBezTo>
                  <a:cubicBezTo>
                    <a:pt x="6483" y="286075"/>
                    <a:pt x="0" y="270422"/>
                    <a:pt x="0" y="254102"/>
                  </a:cubicBezTo>
                  <a:lnTo>
                    <a:pt x="0" y="61537"/>
                  </a:lnTo>
                  <a:cubicBezTo>
                    <a:pt x="0" y="45216"/>
                    <a:pt x="6483" y="29564"/>
                    <a:pt x="18024" y="18024"/>
                  </a:cubicBezTo>
                  <a:cubicBezTo>
                    <a:pt x="29564" y="6483"/>
                    <a:pt x="45216" y="0"/>
                    <a:pt x="61537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42875"/>
              <a:ext cx="1689890" cy="4585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29LT Bukra Wide Bold"/>
                </a:rPr>
                <a:t>El módulo bluetooth manda una señal a la aplicación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395160" y="7464383"/>
            <a:ext cx="3316470" cy="1125983"/>
            <a:chOff x="0" y="0"/>
            <a:chExt cx="873474" cy="2965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73474" cy="296555"/>
            </a:xfrm>
            <a:custGeom>
              <a:avLst/>
              <a:gdLst/>
              <a:ahLst/>
              <a:cxnLst/>
              <a:rect r="r" b="b" t="t" l="l"/>
              <a:pathLst>
                <a:path h="296555" w="873474">
                  <a:moveTo>
                    <a:pt x="119054" y="0"/>
                  </a:moveTo>
                  <a:lnTo>
                    <a:pt x="754420" y="0"/>
                  </a:lnTo>
                  <a:cubicBezTo>
                    <a:pt x="820171" y="0"/>
                    <a:pt x="873474" y="53302"/>
                    <a:pt x="873474" y="119054"/>
                  </a:cubicBezTo>
                  <a:lnTo>
                    <a:pt x="873474" y="177502"/>
                  </a:lnTo>
                  <a:cubicBezTo>
                    <a:pt x="873474" y="209077"/>
                    <a:pt x="860930" y="239358"/>
                    <a:pt x="838604" y="261685"/>
                  </a:cubicBezTo>
                  <a:cubicBezTo>
                    <a:pt x="816277" y="284012"/>
                    <a:pt x="785995" y="296555"/>
                    <a:pt x="754420" y="296555"/>
                  </a:cubicBezTo>
                  <a:lnTo>
                    <a:pt x="119054" y="296555"/>
                  </a:lnTo>
                  <a:cubicBezTo>
                    <a:pt x="53302" y="296555"/>
                    <a:pt x="0" y="243253"/>
                    <a:pt x="0" y="177502"/>
                  </a:cubicBezTo>
                  <a:lnTo>
                    <a:pt x="0" y="119054"/>
                  </a:lnTo>
                  <a:cubicBezTo>
                    <a:pt x="0" y="53302"/>
                    <a:pt x="53302" y="0"/>
                    <a:pt x="119054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42875"/>
              <a:ext cx="873474" cy="439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29LT Bukra Wide Bold"/>
                </a:rPr>
                <a:t>La App recibe la señal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168609" y="7007183"/>
            <a:ext cx="4743310" cy="2040383"/>
            <a:chOff x="0" y="0"/>
            <a:chExt cx="1249267" cy="53738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49267" cy="537385"/>
            </a:xfrm>
            <a:custGeom>
              <a:avLst/>
              <a:gdLst/>
              <a:ahLst/>
              <a:cxnLst/>
              <a:rect r="r" b="b" t="t" l="l"/>
              <a:pathLst>
                <a:path h="537385" w="1249267">
                  <a:moveTo>
                    <a:pt x="83241" y="0"/>
                  </a:moveTo>
                  <a:lnTo>
                    <a:pt x="1166026" y="0"/>
                  </a:lnTo>
                  <a:cubicBezTo>
                    <a:pt x="1188103" y="0"/>
                    <a:pt x="1209275" y="8770"/>
                    <a:pt x="1224886" y="24381"/>
                  </a:cubicBezTo>
                  <a:cubicBezTo>
                    <a:pt x="1240497" y="39991"/>
                    <a:pt x="1249267" y="61164"/>
                    <a:pt x="1249267" y="83241"/>
                  </a:cubicBezTo>
                  <a:lnTo>
                    <a:pt x="1249267" y="454144"/>
                  </a:lnTo>
                  <a:cubicBezTo>
                    <a:pt x="1249267" y="476221"/>
                    <a:pt x="1240497" y="497393"/>
                    <a:pt x="1224886" y="513004"/>
                  </a:cubicBezTo>
                  <a:cubicBezTo>
                    <a:pt x="1209275" y="528615"/>
                    <a:pt x="1188103" y="537385"/>
                    <a:pt x="1166026" y="537385"/>
                  </a:cubicBezTo>
                  <a:lnTo>
                    <a:pt x="83241" y="537385"/>
                  </a:lnTo>
                  <a:cubicBezTo>
                    <a:pt x="61164" y="537385"/>
                    <a:pt x="39991" y="528615"/>
                    <a:pt x="24381" y="513004"/>
                  </a:cubicBezTo>
                  <a:cubicBezTo>
                    <a:pt x="8770" y="497393"/>
                    <a:pt x="0" y="476221"/>
                    <a:pt x="0" y="454144"/>
                  </a:cubicBezTo>
                  <a:lnTo>
                    <a:pt x="0" y="83241"/>
                  </a:lnTo>
                  <a:cubicBezTo>
                    <a:pt x="0" y="61164"/>
                    <a:pt x="8770" y="39991"/>
                    <a:pt x="24381" y="24381"/>
                  </a:cubicBezTo>
                  <a:cubicBezTo>
                    <a:pt x="39991" y="8770"/>
                    <a:pt x="61164" y="0"/>
                    <a:pt x="83241" y="0"/>
                  </a:cubicBezTo>
                  <a:close/>
                </a:path>
              </a:pathLst>
            </a:custGeom>
            <a:solidFill>
              <a:srgbClr val="4ADED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42875"/>
              <a:ext cx="1249267" cy="680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29LT Bukra Wide Bold"/>
                </a:rPr>
                <a:t>Apto seguido, la App notifica al usuario el nombre del botón pulsado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3826822" y="1849310"/>
            <a:ext cx="10634356" cy="74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Garet"/>
              </a:rPr>
              <a:t>Nuestra caja funciona gracias a los componentes, los botones, la tarjeta arduino y nuestra programación en ArduinoBlocks y App Inventor.</a:t>
            </a:r>
          </a:p>
        </p:txBody>
      </p:sp>
    </p:spTree>
  </p:cSld>
  <p:clrMapOvr>
    <a:masterClrMapping/>
  </p:clrMapOvr>
  <p:transition spd="med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4878">
            <a:off x="-3505252" y="8461767"/>
            <a:ext cx="13093500" cy="9951060"/>
          </a:xfrm>
          <a:custGeom>
            <a:avLst/>
            <a:gdLst/>
            <a:ahLst/>
            <a:cxnLst/>
            <a:rect r="r" b="b" t="t" l="l"/>
            <a:pathLst>
              <a:path h="9951060" w="13093500">
                <a:moveTo>
                  <a:pt x="0" y="0"/>
                </a:moveTo>
                <a:lnTo>
                  <a:pt x="13093500" y="0"/>
                </a:lnTo>
                <a:lnTo>
                  <a:pt x="13093500" y="9951060"/>
                </a:lnTo>
                <a:lnTo>
                  <a:pt x="0" y="9951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600" y="434658"/>
            <a:ext cx="17839233" cy="94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 spc="312">
                <a:solidFill>
                  <a:srgbClr val="FFFFFF"/>
                </a:solidFill>
                <a:latin typeface="29LT Bukra Wide Bold"/>
              </a:rPr>
              <a:t>MATERIALES UTILIZADOS Y COSTE TOTAL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600" y="1696196"/>
            <a:ext cx="10487835" cy="5419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7"/>
              </a:lnSpc>
            </a:pPr>
            <a:r>
              <a:rPr lang="en-US" sz="3027" spc="511">
                <a:solidFill>
                  <a:srgbClr val="FFFFFF"/>
                </a:solidFill>
                <a:latin typeface="29LT Bukra Wide"/>
              </a:rPr>
              <a:t>Las cajas interactivas similares que hay en el mercado tienen un elevado costo que no todo el mundo puede permitirse.</a:t>
            </a:r>
          </a:p>
          <a:p>
            <a:pPr>
              <a:lnSpc>
                <a:spcPts val="4237"/>
              </a:lnSpc>
            </a:pPr>
            <a:r>
              <a:rPr lang="en-US" sz="3027" spc="511">
                <a:solidFill>
                  <a:srgbClr val="FFFFFF"/>
                </a:solidFill>
                <a:latin typeface="29LT Bukra Wide"/>
              </a:rPr>
              <a:t> </a:t>
            </a:r>
          </a:p>
          <a:p>
            <a:pPr>
              <a:lnSpc>
                <a:spcPts val="4237"/>
              </a:lnSpc>
            </a:pPr>
            <a:r>
              <a:rPr lang="en-US" sz="3027" spc="511">
                <a:solidFill>
                  <a:srgbClr val="FFFFFF"/>
                </a:solidFill>
                <a:latin typeface="29LT Bukra Wide"/>
              </a:rPr>
              <a:t>Nuestro proposito al crear este proyecto fue hacerla asequible, por eso nosotros hemos sido capaces de crearla con unos 46€ aproximados.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99010" y="2906185"/>
            <a:ext cx="13040627" cy="8212014"/>
          </a:xfrm>
          <a:prstGeom prst="rect">
            <a:avLst/>
          </a:prstGeom>
        </p:spPr>
      </p:pic>
    </p:spTree>
  </p:cSld>
  <p:clrMapOvr>
    <a:masterClrMapping/>
  </p:clrMapOvr>
  <p:transition spd="med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DAGDaBQkpFs</dc:identifier>
  <dcterms:modified xsi:type="dcterms:W3CDTF">2011-08-01T06:04:30Z</dcterms:modified>
  <cp:revision>1</cp:revision>
  <dc:title>Presentación proyecto startup moderno en blanco negro y azul</dc:title>
</cp:coreProperties>
</file>